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24"/>
  </p:notesMasterIdLst>
  <p:sldIdLst>
    <p:sldId id="256" r:id="rId2"/>
    <p:sldId id="271" r:id="rId3"/>
    <p:sldId id="277" r:id="rId4"/>
    <p:sldId id="278" r:id="rId5"/>
    <p:sldId id="279" r:id="rId6"/>
    <p:sldId id="280" r:id="rId7"/>
    <p:sldId id="261" r:id="rId8"/>
    <p:sldId id="272" r:id="rId9"/>
    <p:sldId id="262" r:id="rId10"/>
    <p:sldId id="263" r:id="rId11"/>
    <p:sldId id="264" r:id="rId12"/>
    <p:sldId id="265" r:id="rId13"/>
    <p:sldId id="267" r:id="rId14"/>
    <p:sldId id="281" r:id="rId15"/>
    <p:sldId id="268" r:id="rId16"/>
    <p:sldId id="269" r:id="rId17"/>
    <p:sldId id="270" r:id="rId18"/>
    <p:sldId id="274" r:id="rId19"/>
    <p:sldId id="282" r:id="rId20"/>
    <p:sldId id="284" r:id="rId21"/>
    <p:sldId id="275" r:id="rId22"/>
    <p:sldId id="283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3" d="100"/>
          <a:sy n="83" d="100"/>
        </p:scale>
        <p:origin x="-4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BCD2A-1817-413B-BCFB-EBE027F582B7}" type="datetimeFigureOut">
              <a:rPr lang="el-GR" smtClean="0"/>
              <a:pPr/>
              <a:t>13/2/2015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9D7D4-48E1-49E0-8191-8322F353B7F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9D7D4-48E1-49E0-8191-8322F353B7F5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D9EC-5BC7-44F3-9E47-310991DA2B0C}" type="datetimeFigureOut">
              <a:rPr lang="el-GR" smtClean="0"/>
              <a:pPr/>
              <a:t>13/2/2015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312838F-0DA7-4A8C-8F9E-423E0F8BF61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D9EC-5BC7-44F3-9E47-310991DA2B0C}" type="datetimeFigureOut">
              <a:rPr lang="el-GR" smtClean="0"/>
              <a:pPr/>
              <a:t>13/2/2015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838F-0DA7-4A8C-8F9E-423E0F8BF61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D9EC-5BC7-44F3-9E47-310991DA2B0C}" type="datetimeFigureOut">
              <a:rPr lang="el-GR" smtClean="0"/>
              <a:pPr/>
              <a:t>13/2/2015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838F-0DA7-4A8C-8F9E-423E0F8BF61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D9EC-5BC7-44F3-9E47-310991DA2B0C}" type="datetimeFigureOut">
              <a:rPr lang="el-GR" smtClean="0"/>
              <a:pPr/>
              <a:t>13/2/2015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838F-0DA7-4A8C-8F9E-423E0F8BF61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D9EC-5BC7-44F3-9E47-310991DA2B0C}" type="datetimeFigureOut">
              <a:rPr lang="el-GR" smtClean="0"/>
              <a:pPr/>
              <a:t>13/2/2015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312838F-0DA7-4A8C-8F9E-423E0F8BF61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D9EC-5BC7-44F3-9E47-310991DA2B0C}" type="datetimeFigureOut">
              <a:rPr lang="el-GR" smtClean="0"/>
              <a:pPr/>
              <a:t>13/2/2015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838F-0DA7-4A8C-8F9E-423E0F8BF61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D9EC-5BC7-44F3-9E47-310991DA2B0C}" type="datetimeFigureOut">
              <a:rPr lang="el-GR" smtClean="0"/>
              <a:pPr/>
              <a:t>13/2/2015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838F-0DA7-4A8C-8F9E-423E0F8BF61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D9EC-5BC7-44F3-9E47-310991DA2B0C}" type="datetimeFigureOut">
              <a:rPr lang="el-GR" smtClean="0"/>
              <a:pPr/>
              <a:t>13/2/2015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838F-0DA7-4A8C-8F9E-423E0F8BF61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D9EC-5BC7-44F3-9E47-310991DA2B0C}" type="datetimeFigureOut">
              <a:rPr lang="el-GR" smtClean="0"/>
              <a:pPr/>
              <a:t>13/2/2015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838F-0DA7-4A8C-8F9E-423E0F8BF61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D9EC-5BC7-44F3-9E47-310991DA2B0C}" type="datetimeFigureOut">
              <a:rPr lang="el-GR" smtClean="0"/>
              <a:pPr/>
              <a:t>13/2/2015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838F-0DA7-4A8C-8F9E-423E0F8BF61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D9EC-5BC7-44F3-9E47-310991DA2B0C}" type="datetimeFigureOut">
              <a:rPr lang="el-GR" smtClean="0"/>
              <a:pPr/>
              <a:t>13/2/2015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312838F-0DA7-4A8C-8F9E-423E0F8BF61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E77D9EC-5BC7-44F3-9E47-310991DA2B0C}" type="datetimeFigureOut">
              <a:rPr lang="el-GR" smtClean="0"/>
              <a:pPr/>
              <a:t>13/2/2015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312838F-0DA7-4A8C-8F9E-423E0F8BF61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3</a:t>
            </a:r>
            <a:r>
              <a:rPr lang="el-GR" baseline="30000" dirty="0" smtClean="0"/>
              <a:t>ο</a:t>
            </a:r>
            <a:r>
              <a:rPr lang="el-GR" dirty="0" smtClean="0"/>
              <a:t> ΓΥΜΝΑΣΙΟ ΤΡΙΠΟΛΗΣ</a:t>
            </a:r>
          </a:p>
          <a:p>
            <a:r>
              <a:rPr lang="el-GR" dirty="0" smtClean="0"/>
              <a:t>ΕΕΕΕΚ ΜΑΝΤΙΝΕΙΑΣ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ΠΡΟΓΡΑΜΜΑ ΠΡΟΣΒΑΣΙΜΟΤΗΤΑΣ</a:t>
            </a:r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              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ΤΡΑΠΕΖΑ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EUROBANK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- Θέση περιεχομένου" descr="DSC0114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88840"/>
            <a:ext cx="4579566" cy="3295104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2040" y="2708920"/>
            <a:ext cx="3749040" cy="45720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l-GR" sz="2400" b="1" dirty="0" smtClean="0">
                <a:latin typeface="+mj-lt"/>
              </a:rPr>
              <a:t>Η τράπεζα της </a:t>
            </a:r>
            <a:r>
              <a:rPr lang="en-US" sz="2400" b="1" dirty="0" smtClean="0">
                <a:latin typeface="+mj-lt"/>
              </a:rPr>
              <a:t>euro bank </a:t>
            </a:r>
            <a:r>
              <a:rPr lang="el-GR" sz="2400" b="1" dirty="0" smtClean="0">
                <a:latin typeface="+mj-lt"/>
              </a:rPr>
              <a:t>δεν είναι προσβάσιμη λόγω  της στενής πόρτας του κτιρίου.</a:t>
            </a:r>
            <a:endParaRPr lang="en-US" sz="2400" b="1" dirty="0" smtClean="0">
              <a:latin typeface="+mj-lt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                    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ΚΑΦΕΤΕΡΙΕΣ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- Θέση περιεχομένου" descr="κατάλογος8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4392488" cy="3528392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4030538" cy="435746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l-GR" b="1" dirty="0" smtClean="0">
                <a:latin typeface="+mj-lt"/>
              </a:rPr>
              <a:t>Τα περισσότερα κτίρια στα οποία υπάρχουν καφετέριες  διαθέτουν σκαλιά που δυσχεραίνουν την πρόσβαση. </a:t>
            </a:r>
          </a:p>
          <a:p>
            <a:pPr algn="just">
              <a:buFont typeface="Wingdings" pitchFamily="2" charset="2"/>
              <a:buChar char="Ø"/>
            </a:pPr>
            <a:r>
              <a:rPr lang="el-GR" b="1" dirty="0" smtClean="0">
                <a:latin typeface="+mj-lt"/>
              </a:rPr>
              <a:t>Για να δοθεί άδεια λειτουργίας  ενός τέτοιου καταστήματος, αποτελεί προϋπόθεση η ύπαρξη ράμπας  για αμαξίδια, στην είσοδο, συγκεκριμένων προδιαγραφών .</a:t>
            </a:r>
          </a:p>
          <a:p>
            <a:pPr>
              <a:buFont typeface="Wingdings" pitchFamily="2" charset="2"/>
              <a:buChar char="§"/>
            </a:pPr>
            <a:endParaRPr lang="el-GR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ΕΘΝΙΚΗ ΤΡΑΠΕΖΑ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- Θέση περιεχομένου" descr="9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276872"/>
            <a:ext cx="4728773" cy="3528392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5220072" y="2780928"/>
            <a:ext cx="3749040" cy="45720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l-GR" sz="2400" b="1" dirty="0" smtClean="0">
                <a:latin typeface="+mj-lt"/>
              </a:rPr>
              <a:t>Το κτίριο στο οποίο στεγάζεται η Εθνική τράπεζα δεν είναι προσβάσιμο λόγω της μη ειδικά διαμορφωμένης εισόδου.</a:t>
            </a:r>
            <a:endParaRPr lang="el-GR" sz="2400" b="1" dirty="0">
              <a:latin typeface="+mj-lt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Ιερός Ναός Αγίου Βασιλείου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- Θέση περιεχομένου" descr="48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7" y="1403296"/>
            <a:ext cx="3728719" cy="4978032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2040" y="2492896"/>
            <a:ext cx="3749040" cy="45720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l-GR" sz="2400" b="1" dirty="0" smtClean="0">
                <a:latin typeface="+mj-lt"/>
              </a:rPr>
              <a:t>Ο  Ιερός Ναός του Αγίου Βασιλείου Τρίπολης  δεν είναι προσβάσιμος λόγω της μεγάλης σκάλας που υπάρχει  στην είσοδο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ΔΑΚ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556792"/>
            <a:ext cx="7834064" cy="18002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Το Δημοτικό Αθλητικό Κέντρο Τρίπολης δεν έχει τις κατάλληλες υποδομές για την πρόσβαση των </a:t>
            </a:r>
            <a:r>
              <a:rPr lang="el-G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αμαξιδίων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στους χώρους του.</a:t>
            </a:r>
          </a:p>
          <a:p>
            <a:endParaRPr lang="el-GR" dirty="0"/>
          </a:p>
        </p:txBody>
      </p:sp>
      <p:pic>
        <p:nvPicPr>
          <p:cNvPr id="9" name="8 - Θέση περιεχομένου" descr="DSC01153.JPG"/>
          <p:cNvPicPr>
            <a:picLocks noGrp="1" noChangeAspect="1"/>
          </p:cNvPicPr>
          <p:nvPr>
            <p:ph sz="half" idx="4"/>
          </p:nvPr>
        </p:nvPicPr>
        <p:blipFill>
          <a:blip r:embed="rId2" cstate="print"/>
          <a:stretch>
            <a:fillRect/>
          </a:stretch>
        </p:blipFill>
        <p:spPr>
          <a:xfrm>
            <a:off x="4953000" y="3309144"/>
            <a:ext cx="3733800" cy="2800350"/>
          </a:xfrm>
        </p:spPr>
      </p:pic>
      <p:pic>
        <p:nvPicPr>
          <p:cNvPr id="8" name="6 - Θέση περιεχομένου" descr="3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58375" y="3284984"/>
            <a:ext cx="4182496" cy="2808312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ΚΑΠΗ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- Θέση περιεχομένου" descr="DSC0117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66614" y="1916832"/>
            <a:ext cx="4800533" cy="3600400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958530" cy="4572000"/>
          </a:xfrm>
        </p:spPr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l-GR" sz="2400" b="1" dirty="0" smtClean="0">
                <a:latin typeface="+mj-lt"/>
              </a:rPr>
              <a:t>Το Κέντρο Ανοικτής   Προστασίας των Ηλικιωμένων δεν έχει τις κατάλληλες υποδομές για την φιλοξενία των ατόμων με κινητικά προβλήματα. </a:t>
            </a:r>
            <a:endParaRPr lang="el-GR" sz="2400" b="1" dirty="0">
              <a:latin typeface="+mj-lt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ΕΠΙΣΚΟΠΕΙΟ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- Θέση περιεχομένου" descr="36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7358" y="1844823"/>
            <a:ext cx="4952714" cy="3709755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5076056" y="2636912"/>
            <a:ext cx="3749040" cy="45720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l-GR" sz="2400" b="1" dirty="0" smtClean="0">
                <a:latin typeface="+mj-lt"/>
              </a:rPr>
              <a:t>Το κτίριο στο οποίο στεγάζεται το Επισκοπείο  Τρίπολης δεν είναι προσβάσιμο λόγω των σκαλιών της κεντρικής εισόδου. </a:t>
            </a:r>
            <a:endParaRPr lang="el-GR" sz="2400" b="1" dirty="0">
              <a:latin typeface="+mj-lt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1143000"/>
          </a:xfrm>
        </p:spPr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ΠΟΛΕΜΙΚΟ ΜΟΥΣΕΙΟ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- Θέση περιεχομένου" descr="49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5239" y="2060848"/>
            <a:ext cx="4761185" cy="3168352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5148064" y="2286000"/>
            <a:ext cx="3672408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400" b="1" dirty="0" smtClean="0">
                <a:latin typeface="+mj-lt"/>
              </a:rPr>
              <a:t>Το κτίριο του Πολεμικού Μουσείου δεν είναι προσβάσιμο λόγω της σκάλας που διαθέτει στο εσωτερικό του για την πρόσβαση στους ορόφους. </a:t>
            </a:r>
            <a:endParaRPr lang="el-GR" sz="2400" b="1" dirty="0">
              <a:latin typeface="+mj-lt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1143000"/>
          </a:xfrm>
        </p:spPr>
        <p:txBody>
          <a:bodyPr/>
          <a:lstStyle/>
          <a:p>
            <a:pPr algn="just"/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ΘΕΣΕΙΣ ΣΤΑΘΜΕΥΣΗΣ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- Θέση περιεχομένου" descr="91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1569" y="2276872"/>
            <a:ext cx="4624488" cy="2882163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5076056" y="2564904"/>
            <a:ext cx="3749040" cy="45720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l-GR" sz="2400" b="1" dirty="0" smtClean="0">
                <a:latin typeface="+mj-lt"/>
              </a:rPr>
              <a:t>Πολλές φορές οι ειδικές θέσεις στάθμευσης χρησιμοποιούνται από άτομα που δεν έχουν κινητικά προβλήματα.</a:t>
            </a:r>
            <a:endParaRPr lang="el-GR" sz="2400" b="1" dirty="0">
              <a:latin typeface="+mj-lt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143000"/>
          </a:xfrm>
        </p:spPr>
        <p:txBody>
          <a:bodyPr/>
          <a:lstStyle/>
          <a:p>
            <a:pPr algn="just"/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ΑΤΜ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- Θέση περιεχομένου" descr="DSC0114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4268540" cy="3201405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2040" y="2060848"/>
            <a:ext cx="374904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400" b="1" dirty="0" smtClean="0">
                <a:latin typeface="+mj-lt"/>
              </a:rPr>
              <a:t>Τα ΑΤΜ στα υποκαταστήματα των τραπεζών δεν εξυπηρετούν για την ανάληψη χρημάτων λόγω του ύψους τους.</a:t>
            </a:r>
            <a:endParaRPr lang="el-GR" sz="2400" b="1" dirty="0">
              <a:latin typeface="+mj-lt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43608" y="908721"/>
            <a:ext cx="6696744" cy="1584176"/>
          </a:xfrm>
        </p:spPr>
        <p:txBody>
          <a:bodyPr>
            <a:normAutofit/>
          </a:bodyPr>
          <a:lstStyle/>
          <a:p>
            <a:r>
              <a:rPr lang="el-GR" dirty="0" smtClean="0"/>
              <a:t>          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ΠΡΟΣΒΑΣΙΜΑ ΚΤΙΡΙΑ 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 flipV="1">
            <a:off x="8448993" y="4406900"/>
            <a:ext cx="45719" cy="174228"/>
          </a:xfrm>
        </p:spPr>
        <p:txBody>
          <a:bodyPr>
            <a:normAutofit fontScale="25000" lnSpcReduction="20000"/>
          </a:bodyPr>
          <a:lstStyle/>
          <a:p>
            <a:endParaRPr lang="el-G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ΜΕΓΑΛΑ ΣΟΥΠΕΡ ΜΑΡΚΕΤ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- Θέση περιεχομένου" descr="DSC0117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0603" y="1844824"/>
            <a:ext cx="4800533" cy="3600399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2040" y="2286000"/>
            <a:ext cx="374904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400" b="1" dirty="0" smtClean="0">
                <a:latin typeface="+mj-lt"/>
              </a:rPr>
              <a:t>Τα σουπερμάρκετ της πόλης είναι ειδικά διαμορφωμένα για την πρόσβαση </a:t>
            </a:r>
            <a:r>
              <a:rPr lang="el-GR" sz="2400" b="1" dirty="0" err="1" smtClean="0">
                <a:latin typeface="+mj-lt"/>
              </a:rPr>
              <a:t>αμαξιδίων</a:t>
            </a:r>
            <a:r>
              <a:rPr lang="el-GR" sz="2400" b="1" dirty="0" smtClean="0">
                <a:latin typeface="+mj-lt"/>
              </a:rPr>
              <a:t> .</a:t>
            </a:r>
            <a:endParaRPr lang="el-GR" sz="2400" b="1" dirty="0">
              <a:latin typeface="+mj-lt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214282" y="500042"/>
            <a:ext cx="8472518" cy="1785950"/>
          </a:xfrm>
        </p:spPr>
        <p:txBody>
          <a:bodyPr>
            <a:normAutofit fontScale="90000"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l-GR" sz="2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Η έρευνα πραγματοποιήθηκε με την συνεργασία  μαθητών  του ΕΕΕΕΚ </a:t>
            </a:r>
            <a:r>
              <a:rPr lang="el-GR" sz="27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Κάψια</a:t>
            </a:r>
            <a:r>
              <a:rPr lang="el-GR" sz="2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κου του 3</a:t>
            </a:r>
            <a:r>
              <a:rPr lang="el-GR" sz="27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ο</a:t>
            </a:r>
            <a:r>
              <a:rPr lang="el-GR" sz="2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Γυμνασίου Τρίπολης.</a:t>
            </a:r>
            <a:r>
              <a:rPr lang="el-GR" b="1" dirty="0" smtClean="0"/>
              <a:t/>
            </a:r>
            <a:br>
              <a:rPr lang="el-GR" b="1" dirty="0" smtClean="0"/>
            </a:br>
            <a:endParaRPr lang="el-GR" dirty="0"/>
          </a:p>
        </p:txBody>
      </p:sp>
      <p:pic>
        <p:nvPicPr>
          <p:cNvPr id="7" name="6 - Θέση περιεχομένου" descr="PC18275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332679"/>
            <a:ext cx="7929618" cy="4239593"/>
          </a:xfr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ΠΕΖΟΔΡΟΜΙΑ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5004048" y="2286000"/>
            <a:ext cx="3749040" cy="45720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l-GR" sz="2400" b="1" dirty="0" smtClean="0">
                <a:latin typeface="+mj-lt"/>
              </a:rPr>
              <a:t>Σύμφωνα με το άρθρο 2 της </a:t>
            </a:r>
            <a:r>
              <a:rPr lang="el-GR" sz="2400" b="1" dirty="0" err="1" smtClean="0">
                <a:latin typeface="+mj-lt"/>
              </a:rPr>
              <a:t>Αποφ</a:t>
            </a:r>
            <a:r>
              <a:rPr lang="el-GR" sz="2400" b="1" dirty="0" smtClean="0">
                <a:latin typeface="+mj-lt"/>
              </a:rPr>
              <a:t>. Υπ. ΠΕ.ΧΩ.Δ.Ε. 52488/2002(ΦΕΚ18Β’/02)πρέπει να υπάρχουν ειδικές ρυθμίσεις για την εξυπηρέτηση των ΑΜΕΑ</a:t>
            </a:r>
            <a:r>
              <a:rPr lang="el-GR" sz="2400" dirty="0" smtClean="0">
                <a:latin typeface="+mj-lt"/>
              </a:rPr>
              <a:t>. </a:t>
            </a:r>
            <a:endParaRPr lang="el-GR" sz="2400" dirty="0">
              <a:latin typeface="+mj-lt"/>
            </a:endParaRPr>
          </a:p>
        </p:txBody>
      </p:sp>
      <p:pic>
        <p:nvPicPr>
          <p:cNvPr id="1026" name="Picture 2" descr="C:\Users\User\Desktop\images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4868965" cy="302433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ΙΕΡΟΣ ΝΑΟΣ ΠΡΟΦΗΤΗ ΗΛΙΑ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1520" y="1628800"/>
            <a:ext cx="4392488" cy="1296143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l-GR" cap="non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Ο  Ιερός Ναός του Προφήτη</a:t>
            </a:r>
          </a:p>
          <a:p>
            <a:pPr algn="just"/>
            <a:r>
              <a:rPr lang="el-GR" cap="non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Ηλία βρίσκεται στην </a:t>
            </a:r>
          </a:p>
          <a:p>
            <a:pPr algn="just"/>
            <a:r>
              <a:rPr lang="el-GR" cap="non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Πλατεία Άρεως.</a:t>
            </a:r>
            <a:endParaRPr lang="el-GR" cap="non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16016" y="1700807"/>
            <a:ext cx="4041775" cy="1224137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l-GR" cap="non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Είναι </a:t>
            </a:r>
            <a:r>
              <a:rPr lang="el-GR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προσβάσιμος</a:t>
            </a:r>
            <a:r>
              <a:rPr lang="el-GR" cap="non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λόγω πρόσφατης ανακαίνισης.</a:t>
            </a:r>
          </a:p>
          <a:p>
            <a:endParaRPr lang="el-GR" dirty="0"/>
          </a:p>
        </p:txBody>
      </p:sp>
      <p:pic>
        <p:nvPicPr>
          <p:cNvPr id="7" name="6 - Θέση περιεχομένου" descr="DSC0116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3645024"/>
            <a:ext cx="3733800" cy="2800350"/>
          </a:xfrm>
        </p:spPr>
      </p:pic>
      <p:pic>
        <p:nvPicPr>
          <p:cNvPr id="8" name="7 - Θέση περιεχομένου" descr="DSC01161.JPG"/>
          <p:cNvPicPr>
            <a:picLocks noGrp="1" noChangeAspect="1"/>
          </p:cNvPicPr>
          <p:nvPr>
            <p:ph sz="half" idx="4"/>
          </p:nvPr>
        </p:nvPicPr>
        <p:blipFill>
          <a:blip r:embed="rId3" cstate="print"/>
          <a:stretch>
            <a:fillRect/>
          </a:stretch>
        </p:blipFill>
        <p:spPr>
          <a:xfrm>
            <a:off x="5004048" y="3645024"/>
            <a:ext cx="3733800" cy="280035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ΠΝΕΥΜΑΤΙΚΟ ΚΕΝΤΡΟ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899592" y="1412776"/>
            <a:ext cx="3733800" cy="1944216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Το Πνευματικό κέντρο της πόλης είναι </a:t>
            </a:r>
            <a:r>
              <a:rPr lang="el-G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προσβάσιμο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μόνο στο  ισόγειο του κτιρίου.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57064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Διαθέτει ράμπα έντονης κλήσης.</a:t>
            </a:r>
            <a:endParaRPr lang="el-G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6 - Θέση περιεχομένου" descr="DSC0114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3068960"/>
            <a:ext cx="4021832" cy="3016374"/>
          </a:xfrm>
        </p:spPr>
      </p:pic>
      <p:pic>
        <p:nvPicPr>
          <p:cNvPr id="8" name="6 - Θέση περιεχομένου" descr="images.jpeg"/>
          <p:cNvPicPr>
            <a:picLocks noGrp="1" noChangeAspect="1"/>
          </p:cNvPicPr>
          <p:nvPr>
            <p:ph sz="half" idx="4"/>
          </p:nvPr>
        </p:nvPicPr>
        <p:blipFill>
          <a:blip r:embed="rId3" cstate="print"/>
          <a:stretch>
            <a:fillRect/>
          </a:stretch>
        </p:blipFill>
        <p:spPr>
          <a:xfrm>
            <a:off x="207757" y="3068960"/>
            <a:ext cx="4645113" cy="3024336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ΠΑΛΑΙΟ ΔΗΜΑΡΧΕΙΟ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23528" y="2060848"/>
            <a:ext cx="4752528" cy="3024336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Τα Παλαιό Δημαρχείο της πόλης είναι </a:t>
            </a:r>
            <a:r>
              <a:rPr lang="el-G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προσβάσιμο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 λόγω της ειδικής κατασκευής, που επιτρέπει την πρόσβαση των </a:t>
            </a:r>
            <a:r>
              <a:rPr lang="el-G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αμαξιδίων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στον 1</a:t>
            </a:r>
            <a:r>
              <a:rPr lang="el-GR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ο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όροφο. </a:t>
            </a:r>
          </a:p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5436096" y="1556792"/>
            <a:ext cx="3250703" cy="1584176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8" name="7 - Θέση περιεχομένου" descr="PC182756.JPG"/>
          <p:cNvPicPr>
            <a:picLocks noGrp="1" noChangeAspect="1"/>
          </p:cNvPicPr>
          <p:nvPr>
            <p:ph sz="half" idx="4"/>
          </p:nvPr>
        </p:nvPicPr>
        <p:blipFill>
          <a:blip r:embed="rId2" cstate="print"/>
          <a:stretch>
            <a:fillRect/>
          </a:stretch>
        </p:blipFill>
        <p:spPr>
          <a:xfrm>
            <a:off x="5436096" y="4005064"/>
            <a:ext cx="3384376" cy="2508365"/>
          </a:xfrm>
        </p:spPr>
      </p:pic>
      <p:pic>
        <p:nvPicPr>
          <p:cNvPr id="7" name="4 - Θέση περιεχομένου" descr="κατάλογος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36096" y="1412776"/>
            <a:ext cx="3433230" cy="259228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143000"/>
          </a:xfrm>
        </p:spPr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ΜΑΛΛΙΑΡΟΠΟΥΛΕΙΟ ΘΕΑΤΡΟ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5536" y="1447800"/>
            <a:ext cx="4392488" cy="385340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Το κτίριο του </a:t>
            </a:r>
            <a:r>
              <a:rPr lang="el-G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Μαλλιαροπούλειου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θεάτρου είναι </a:t>
            </a:r>
            <a:r>
              <a:rPr lang="el-G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προσβάσιμο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μόνο από την πλαϊνή είσοδο, μετά από πρόσφατη ανακαίνιση του χώρου.  </a:t>
            </a:r>
          </a:p>
          <a:p>
            <a:endParaRPr lang="el-GR" dirty="0"/>
          </a:p>
        </p:txBody>
      </p:sp>
      <p:pic>
        <p:nvPicPr>
          <p:cNvPr id="7" name="4 - Θέση περιεχομένου" descr="κατάλογος6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916832"/>
            <a:ext cx="3744416" cy="26884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143000"/>
          </a:xfrm>
        </p:spPr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ΑΣΤΥΝΟΜΙΑ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7" name="6 - Θέση περιεχομένου" descr="97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4280039" cy="3528392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2040" y="1844824"/>
            <a:ext cx="3749040" cy="45720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l-GR" sz="2400" b="1" dirty="0" smtClean="0">
                <a:latin typeface="+mj-lt"/>
              </a:rPr>
              <a:t>Το κτίριο της Αστυνομίας είναι προσβάσιμο λόγω της ειδικής ράμπας που βρίσκεται στην είσοδο.</a:t>
            </a:r>
          </a:p>
          <a:p>
            <a:pPr algn="just">
              <a:buFont typeface="Wingdings" pitchFamily="2" charset="2"/>
              <a:buChar char="Ø"/>
            </a:pPr>
            <a:r>
              <a:rPr lang="el-GR" sz="2400" b="1" dirty="0" smtClean="0">
                <a:latin typeface="+mj-lt"/>
              </a:rPr>
              <a:t>Στο υπόλοιπο κτίριο η πρόσβαση είναι εφικτή λόγω του ανελκυστήρα που υπάρχει στο εσωτερικό</a:t>
            </a:r>
            <a:r>
              <a:rPr lang="el-GR" dirty="0" smtClean="0">
                <a:latin typeface="+mj-lt"/>
              </a:rPr>
              <a:t>.</a:t>
            </a:r>
            <a:endParaRPr lang="el-GR" dirty="0">
              <a:latin typeface="+mj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75656" y="1700809"/>
            <a:ext cx="6336704" cy="122413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       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 ΠΡΟΣΒΑΣΙΜΑ ΚΤΙΡΙΑ</a:t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501008"/>
            <a:ext cx="7772400" cy="385192"/>
          </a:xfrm>
        </p:spPr>
        <p:txBody>
          <a:bodyPr>
            <a:normAutofit fontScale="92500" lnSpcReduction="20000"/>
          </a:bodyPr>
          <a:lstStyle/>
          <a:p>
            <a:endParaRPr lang="el-GR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             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ΔΙΚΑΣΤΙΚΟ ΜΕΓΑΡΟ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- Θέση περιεχομένου" descr="w-PA03655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66613" y="1916832"/>
            <a:ext cx="4709443" cy="3456384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5148064" y="2132856"/>
            <a:ext cx="3749040" cy="45720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l-GR" sz="2400" b="1" dirty="0" smtClean="0">
                <a:latin typeface="+mj-lt"/>
              </a:rPr>
              <a:t>Το Δικαστικό Μέγαρο της Τρίπολης δεν είναι προσβάσιμο λόγω της σκάλας που υπάρχει  στο εξωτερικό μέρος του κτιρίου, καθώς και στο εσωτερικό .</a:t>
            </a:r>
            <a:endParaRPr lang="el-GR" sz="2400" b="1" dirty="0">
              <a:latin typeface="+mj-lt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593</TotalTime>
  <Words>452</Words>
  <Application>Microsoft Office PowerPoint</Application>
  <PresentationFormat>Προβολή στην οθόνη (4:3)</PresentationFormat>
  <Paragraphs>49</Paragraphs>
  <Slides>22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Δικαιοσύνη</vt:lpstr>
      <vt:lpstr>ΠΡΟΓΡΑΜΜΑ ΠΡΟΣΒΑΣΙΜΟΤΗΤΑΣ</vt:lpstr>
      <vt:lpstr>           ΠΡΟΣΒΑΣΙΜΑ ΚΤΙΡΙΑ </vt:lpstr>
      <vt:lpstr>     ΙΕΡΟΣ ΝΑΟΣ ΠΡΟΦΗΤΗ ΗΛΙΑ</vt:lpstr>
      <vt:lpstr>          ΠΝΕΥΜΑΤΙΚΟ ΚΕΝΤΡΟ</vt:lpstr>
      <vt:lpstr>            ΠΑΛΑΙΟ ΔΗΜΑΡΧΕΙΟ</vt:lpstr>
      <vt:lpstr>      ΜΑΛΛΙΑΡΟΠΟΥΛΕΙΟ ΘΕΑΤΡΟ</vt:lpstr>
      <vt:lpstr>                      ΑΣΤΥΝΟΜΙΑ </vt:lpstr>
      <vt:lpstr>        ΜΗ ΠΡΟΣΒΑΣΙΜΑ ΚΤΙΡΙΑ </vt:lpstr>
      <vt:lpstr>              ΔΙΚΑΣΤΙΚΟ ΜΕΓΑΡΟ</vt:lpstr>
      <vt:lpstr>                ΤΡΑΠΕΖΑ EUROBANK</vt:lpstr>
      <vt:lpstr>                      ΚΑΦΕΤΕΡΙΕΣ</vt:lpstr>
      <vt:lpstr>                   ΕΘΝΙΚΗ ΤΡΑΠΕΖΑ</vt:lpstr>
      <vt:lpstr>       Ιερός Ναός Αγίου Βασιλείου</vt:lpstr>
      <vt:lpstr>                            ΔΑΚ</vt:lpstr>
      <vt:lpstr>                            ΚΑΠΗ</vt:lpstr>
      <vt:lpstr>                       ΕΠΙΣΚΟΠΕΙΟ</vt:lpstr>
      <vt:lpstr>            ΠΟΛΕΜΙΚΟ ΜΟΥΣΕΙΟ</vt:lpstr>
      <vt:lpstr>            ΘΕΣΕΙΣ ΣΤΑΘΜΕΥΣΗΣ</vt:lpstr>
      <vt:lpstr>                             ΑΤΜ</vt:lpstr>
      <vt:lpstr>          ΜΕΓΑΛΑ ΣΟΥΠΕΡ ΜΑΡΚΕΤ</vt:lpstr>
      <vt:lpstr>Η έρευνα πραγματοποιήθηκε με την συνεργασία  μαθητών  του ΕΕΕΕΚ Κάψια κου του 3ο Γυμνασίου Τρίπολης. </vt:lpstr>
      <vt:lpstr>                     ΠΕΖΟΔΡΟΜΙΑ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ΠΡΟΓΡΑΜΜΑ ΠΡΟΣΒΑΣΙΜΟΤΗΤΑΣ</dc:title>
  <dc:creator>User</dc:creator>
  <cp:lastModifiedBy>user</cp:lastModifiedBy>
  <cp:revision>78</cp:revision>
  <dcterms:created xsi:type="dcterms:W3CDTF">2015-02-01T13:56:33Z</dcterms:created>
  <dcterms:modified xsi:type="dcterms:W3CDTF">2015-02-13T11:51:35Z</dcterms:modified>
</cp:coreProperties>
</file>